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2" r:id="rId4"/>
    <p:sldId id="287" r:id="rId5"/>
    <p:sldId id="288" r:id="rId6"/>
    <p:sldId id="264" r:id="rId7"/>
    <p:sldId id="285" r:id="rId8"/>
    <p:sldId id="301" r:id="rId9"/>
    <p:sldId id="289" r:id="rId10"/>
    <p:sldId id="290" r:id="rId11"/>
    <p:sldId id="263" r:id="rId12"/>
    <p:sldId id="265" r:id="rId13"/>
    <p:sldId id="270" r:id="rId14"/>
    <p:sldId id="261" r:id="rId15"/>
    <p:sldId id="291" r:id="rId16"/>
    <p:sldId id="295" r:id="rId17"/>
    <p:sldId id="296" r:id="rId18"/>
    <p:sldId id="300" r:id="rId19"/>
    <p:sldId id="297" r:id="rId20"/>
    <p:sldId id="267" r:id="rId21"/>
    <p:sldId id="299" r:id="rId22"/>
    <p:sldId id="298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0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61013-2278-434A-B60C-0AF5F98FEFE4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013-2278-434A-B60C-0AF5F98FEFE4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013-2278-434A-B60C-0AF5F98FEFE4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pic>
        <p:nvPicPr>
          <p:cNvPr id="1055" name="Picture 31" descr="spodnji_ro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28775"/>
            <a:ext cx="9144000" cy="649288"/>
          </a:xfrm>
        </p:spPr>
        <p:txBody>
          <a:bodyPr/>
          <a:lstStyle/>
          <a:p>
            <a:r>
              <a:rPr lang="sl-SI" sz="2400" dirty="0" smtClean="0">
                <a:solidFill>
                  <a:srgbClr val="FFFF00"/>
                </a:solidFill>
              </a:rPr>
              <a:t>Spodbujanje ustvarjalnosti in raziskovanja </a:t>
            </a:r>
            <a:br>
              <a:rPr lang="sl-SI" sz="2400" dirty="0" smtClean="0">
                <a:solidFill>
                  <a:srgbClr val="FFFF00"/>
                </a:solidFill>
              </a:rPr>
            </a:br>
            <a:r>
              <a:rPr lang="sl-SI" sz="2400" dirty="0" smtClean="0">
                <a:solidFill>
                  <a:srgbClr val="FFFF00"/>
                </a:solidFill>
              </a:rPr>
              <a:t>ter možnosti, ki nam jih da za ocenjevanje znanja</a:t>
            </a:r>
            <a:r>
              <a:rPr lang="sl-SI" sz="2000" dirty="0" smtClean="0"/>
              <a:t/>
            </a:r>
            <a:br>
              <a:rPr lang="sl-SI" sz="2000" dirty="0" smtClean="0"/>
            </a:b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581525"/>
            <a:ext cx="6400800" cy="360363"/>
          </a:xfrm>
        </p:spPr>
        <p:txBody>
          <a:bodyPr/>
          <a:lstStyle/>
          <a:p>
            <a:pPr algn="r"/>
            <a:r>
              <a:rPr lang="sl-SI" sz="1400" b="1" dirty="0" smtClean="0">
                <a:solidFill>
                  <a:srgbClr val="FFFF00"/>
                </a:solidFill>
              </a:rPr>
              <a:t>Alenka Perko Bašelj, mag. Mojca Orel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pPr algn="r"/>
            <a:endParaRPr lang="sl-SI" sz="1400" dirty="0">
              <a:solidFill>
                <a:schemeClr val="bg1"/>
              </a:solidFill>
            </a:endParaRPr>
          </a:p>
        </p:txBody>
      </p:sp>
      <p:pic>
        <p:nvPicPr>
          <p:cNvPr id="2055" name="Picture 7" descr="m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54927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6165850"/>
            <a:ext cx="90376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100" b="1">
                <a:solidFill>
                  <a:schemeClr val="bg1"/>
                </a:solidFill>
              </a:rPr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pic>
        <p:nvPicPr>
          <p:cNvPr id="2065" name="Picture 17" descr="LOGOTIP-ESS-SLO-C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76250"/>
            <a:ext cx="3095625" cy="825500"/>
          </a:xfrm>
          <a:prstGeom prst="rect">
            <a:avLst/>
          </a:prstGeom>
          <a:noFill/>
        </p:spPr>
      </p:pic>
      <p:pic>
        <p:nvPicPr>
          <p:cNvPr id="2066" name="Picture 18" descr="logotip_zrss_bel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33375"/>
            <a:ext cx="815975" cy="10080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rgbClr val="FF0000"/>
                </a:solidFill>
              </a:rPr>
              <a:t>Namen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7413" name="Ograda vsebine 7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071949"/>
          </a:xfrm>
        </p:spPr>
        <p:txBody>
          <a:bodyPr/>
          <a:lstStyle/>
          <a:p>
            <a:pPr lvl="1">
              <a:defRPr/>
            </a:pPr>
            <a:endParaRPr lang="sl-SI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sl-SI" sz="1800" dirty="0" smtClean="0">
                <a:ea typeface="+mn-ea"/>
                <a:cs typeface="+mn-cs"/>
              </a:rPr>
              <a:t>popularizacija znanosti in raziskovanja</a:t>
            </a:r>
          </a:p>
          <a:p>
            <a:pPr lvl="1">
              <a:defRPr/>
            </a:pPr>
            <a:r>
              <a:rPr lang="sl-SI" sz="1800" dirty="0" smtClean="0">
                <a:ea typeface="+mn-ea"/>
                <a:cs typeface="+mn-cs"/>
              </a:rPr>
              <a:t>delo z nadarjenimi dijaki (spodbujanje ustvarjalnosti in inovativnosti)</a:t>
            </a:r>
          </a:p>
          <a:p>
            <a:pPr lvl="1">
              <a:defRPr/>
            </a:pPr>
            <a:r>
              <a:rPr lang="sl-SI" sz="1800" dirty="0" smtClean="0">
                <a:ea typeface="+mn-ea"/>
                <a:cs typeface="+mn-cs"/>
              </a:rPr>
              <a:t>predstavitev rezultatov dela dijakov</a:t>
            </a:r>
          </a:p>
          <a:p>
            <a:pPr lvl="1">
              <a:defRPr/>
            </a:pPr>
            <a:r>
              <a:rPr lang="sl-SI" sz="1800" dirty="0" smtClean="0">
                <a:ea typeface="+mn-ea"/>
                <a:cs typeface="+mn-cs"/>
              </a:rPr>
              <a:t>seznanitev s potekom znanstvene konference</a:t>
            </a:r>
          </a:p>
          <a:p>
            <a:pPr lvl="1">
              <a:defRPr/>
            </a:pPr>
            <a:r>
              <a:rPr lang="sl-SI" sz="1800" dirty="0" err="1" smtClean="0">
                <a:ea typeface="+mn-ea"/>
                <a:cs typeface="+mn-cs"/>
              </a:rPr>
              <a:t>obeležitev</a:t>
            </a:r>
            <a:r>
              <a:rPr lang="sl-SI" sz="1800" dirty="0" smtClean="0">
                <a:ea typeface="+mn-ea"/>
                <a:cs typeface="+mn-cs"/>
              </a:rPr>
              <a:t> Dneva Zemlje</a:t>
            </a:r>
          </a:p>
          <a:p>
            <a:pPr lvl="1">
              <a:defRPr/>
            </a:pPr>
            <a:r>
              <a:rPr lang="sl-SI" sz="1800" dirty="0" smtClean="0">
                <a:ea typeface="+mn-ea"/>
                <a:cs typeface="+mn-cs"/>
              </a:rPr>
              <a:t>izmenjava idej in pogledov</a:t>
            </a:r>
          </a:p>
          <a:p>
            <a:pPr lvl="1">
              <a:defRPr/>
            </a:pPr>
            <a:r>
              <a:rPr lang="sl-SI" sz="1800" dirty="0" smtClean="0">
                <a:ea typeface="+mn-ea"/>
                <a:cs typeface="+mn-cs"/>
              </a:rPr>
              <a:t>srečanje in druženje</a:t>
            </a:r>
          </a:p>
          <a:p>
            <a:pPr lvl="1">
              <a:defRPr/>
            </a:pPr>
            <a:r>
              <a:rPr lang="sl-SI" sz="1800" dirty="0" smtClean="0">
                <a:ea typeface="+mn-ea"/>
                <a:cs typeface="+mn-cs"/>
              </a:rPr>
              <a:t>ocenjevanje</a:t>
            </a:r>
          </a:p>
          <a:p>
            <a:pPr lvl="1">
              <a:defRPr/>
            </a:pPr>
            <a:endParaRPr lang="sl-SI" sz="1800" dirty="0" smtClean="0">
              <a:ea typeface="+mn-ea"/>
              <a:cs typeface="+mn-cs"/>
            </a:endParaRPr>
          </a:p>
          <a:p>
            <a:pPr lvl="1">
              <a:defRPr/>
            </a:pPr>
            <a:endParaRPr lang="sl-SI" sz="1600" dirty="0" smtClean="0">
              <a:ea typeface="+mn-ea"/>
              <a:cs typeface="+mn-cs"/>
            </a:endParaRPr>
          </a:p>
          <a:p>
            <a:pPr lvl="1">
              <a:buNone/>
              <a:defRPr/>
            </a:pPr>
            <a:endParaRPr lang="sl-SI" sz="16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rgbClr val="FF0000"/>
                </a:solidFill>
              </a:rPr>
              <a:t>Cilji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7413" name="Ograda vsebine 7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133850"/>
          </a:xfrm>
        </p:spPr>
        <p:txBody>
          <a:bodyPr/>
          <a:lstStyle/>
          <a:p>
            <a:pPr>
              <a:defRPr/>
            </a:pPr>
            <a:r>
              <a:rPr lang="sl-SI" sz="2400" b="1" dirty="0" smtClean="0"/>
              <a:t>vsebinski</a:t>
            </a:r>
          </a:p>
          <a:p>
            <a:pPr lvl="1">
              <a:buFontTx/>
              <a:buChar char="–"/>
              <a:defRPr/>
            </a:pPr>
            <a:r>
              <a:rPr lang="sl-SI" sz="1600" dirty="0" smtClean="0">
                <a:ea typeface="+mn-ea"/>
                <a:cs typeface="+mn-cs"/>
              </a:rPr>
              <a:t>seznanjanje z aktualno ekološko problematiko in spoznavanje načinov reševanja</a:t>
            </a:r>
          </a:p>
          <a:p>
            <a:pPr lvl="1">
              <a:defRPr/>
            </a:pPr>
            <a:r>
              <a:rPr lang="sl-SI" sz="1600" dirty="0" smtClean="0">
                <a:ea typeface="+mn-ea"/>
                <a:cs typeface="+mn-cs"/>
              </a:rPr>
              <a:t>spoznavanje metod raziskovalnega dela </a:t>
            </a:r>
          </a:p>
          <a:p>
            <a:pPr lvl="1">
              <a:defRPr/>
            </a:pPr>
            <a:r>
              <a:rPr lang="sl-SI" sz="1600" dirty="0" smtClean="0">
                <a:ea typeface="+mn-ea"/>
                <a:cs typeface="+mn-cs"/>
              </a:rPr>
              <a:t>seznanjanje z uporabo IKT pri raziskovalnem delu in predstavitvi</a:t>
            </a:r>
          </a:p>
          <a:p>
            <a:pPr>
              <a:defRPr/>
            </a:pPr>
            <a:r>
              <a:rPr lang="sl-SI" sz="2400" b="1" dirty="0" smtClean="0"/>
              <a:t>procesni</a:t>
            </a:r>
            <a:endParaRPr lang="en-US" sz="2400" b="1" dirty="0" smtClean="0"/>
          </a:p>
          <a:p>
            <a:pPr lvl="1">
              <a:defRPr/>
            </a:pPr>
            <a:r>
              <a:rPr lang="sl-SI" sz="1600" dirty="0" smtClean="0">
                <a:ea typeface="+mn-ea"/>
                <a:cs typeface="+mn-cs"/>
              </a:rPr>
              <a:t>iskanje povezav in celostni pogled na naravo</a:t>
            </a:r>
          </a:p>
          <a:p>
            <a:pPr lvl="1">
              <a:defRPr/>
            </a:pPr>
            <a:r>
              <a:rPr lang="sl-SI" sz="1600" dirty="0" smtClean="0">
                <a:ea typeface="+mn-ea"/>
                <a:cs typeface="+mn-cs"/>
              </a:rPr>
              <a:t>nadgradnja in transfer znanja na nove primere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sl-SI" sz="1600" dirty="0" smtClean="0">
                <a:ea typeface="+mn-ea"/>
                <a:cs typeface="+mn-cs"/>
              </a:rPr>
              <a:t>razvijanje sposobnosti reševanja problemov</a:t>
            </a:r>
          </a:p>
          <a:p>
            <a:pPr lvl="1">
              <a:defRPr/>
            </a:pPr>
            <a:r>
              <a:rPr lang="sl-SI" sz="1600" dirty="0" smtClean="0">
                <a:ea typeface="+mn-ea"/>
                <a:cs typeface="+mn-cs"/>
              </a:rPr>
              <a:t>razumevanje pomena skrbi za okolje </a:t>
            </a:r>
          </a:p>
          <a:p>
            <a:pPr lvl="1">
              <a:defRPr/>
            </a:pPr>
            <a:r>
              <a:rPr lang="sl-SI" sz="1600" dirty="0" smtClean="0"/>
              <a:t>zavedanje o posledicah odločitev, ki jih sprejme posameznik</a:t>
            </a:r>
          </a:p>
          <a:p>
            <a:pPr lvl="1">
              <a:defRPr/>
            </a:pPr>
            <a:r>
              <a:rPr lang="sl-SI" sz="1600" dirty="0" smtClean="0"/>
              <a:t>prevzemanje odgovornosti za posledice svojih odločitev</a:t>
            </a:r>
          </a:p>
          <a:p>
            <a:pPr lvl="1">
              <a:defRPr/>
            </a:pPr>
            <a:r>
              <a:rPr lang="sl-SI" sz="1600" dirty="0" smtClean="0"/>
              <a:t>zavedanje, da so mnoge odločitve kompromis med dejanskimi potrebami in ekonomskimi zmožnostmi</a:t>
            </a:r>
          </a:p>
          <a:p>
            <a:pPr lvl="1">
              <a:defRPr/>
            </a:pPr>
            <a:r>
              <a:rPr lang="sl-SI" sz="1600" dirty="0" smtClean="0"/>
              <a:t>razvijanje kritičnega pristopa k ocenjevanju drugih</a:t>
            </a:r>
          </a:p>
          <a:p>
            <a:pPr lvl="1">
              <a:defRPr/>
            </a:pPr>
            <a:r>
              <a:rPr lang="sl-SI" sz="1600" dirty="0" smtClean="0"/>
              <a:t>razvijanje sposobnosti zagovarjanja svojih stališč v javnem nastopu</a:t>
            </a:r>
          </a:p>
          <a:p>
            <a:pPr lvl="1">
              <a:defRPr/>
            </a:pPr>
            <a:r>
              <a:rPr lang="sl-SI" sz="1600" dirty="0" smtClean="0"/>
              <a:t>spoštovanje drug drugega</a:t>
            </a:r>
          </a:p>
          <a:p>
            <a:pPr lvl="1">
              <a:defRPr/>
            </a:pPr>
            <a:endParaRPr lang="en-US" sz="1600" dirty="0" smtClean="0">
              <a:ea typeface="+mn-ea"/>
              <a:cs typeface="+mn-cs"/>
            </a:endParaRPr>
          </a:p>
          <a:p>
            <a:pPr algn="ctr">
              <a:buFontTx/>
              <a:buNone/>
              <a:defRPr/>
            </a:pPr>
            <a:endParaRPr lang="sl-SI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Nadaljevalo se je …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grada vsebine 3" descr="20070305-jesen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75752" y="285728"/>
            <a:ext cx="151975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grada vsebine 9" descr="CA60YJ75CAFGURYICAEBU625CAVO118VCACC8G0VCAAPK91QCA3R0XM5CAICFR6BCATAQ2ABCA2UR1S0CAOFVFWFCAT4A40JCARKDG47CAFMSGEUCA6DI6AWCA7MP7K8CA6RPT83CA11NIA1CA02HG3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20283759">
            <a:off x="7283989" y="5443907"/>
            <a:ext cx="1709739" cy="113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jeZBesedilom 6"/>
          <p:cNvSpPr txBox="1"/>
          <p:nvPr/>
        </p:nvSpPr>
        <p:spPr>
          <a:xfrm>
            <a:off x="357158" y="857232"/>
            <a:ext cx="7072362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ct val="20000"/>
              </a:spcBef>
              <a:buAutoNum type="arabicPeriod"/>
              <a:defRPr/>
            </a:pPr>
            <a:r>
              <a:rPr lang="sl-SI" sz="2400" b="1" kern="0" dirty="0" smtClean="0">
                <a:solidFill>
                  <a:srgbClr val="FF0000"/>
                </a:solidFill>
                <a:latin typeface="+mn-lt"/>
              </a:rPr>
              <a:t>Motivacija dijakov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sl-SI" sz="1600" b="1" kern="0" dirty="0" smtClean="0">
                <a:latin typeface="+mn-lt"/>
              </a:rPr>
              <a:t>Izbor njim zanimive teme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sl-SI" sz="1600" kern="0" dirty="0" smtClean="0">
                <a:latin typeface="+mn-lt"/>
              </a:rPr>
              <a:t>v neformalnem pogovoru poiskati teme, ki jih zanimajo in jih navdušiti za poglobljeno raziskavo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sl-SI" sz="1600" kern="0" dirty="0" smtClean="0">
                <a:latin typeface="+mn-lt"/>
              </a:rPr>
              <a:t>osmisliti pomen teme za vsakdanje življenje in naslednje generacije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sl-SI" sz="1600" b="1" kern="0" dirty="0" smtClean="0"/>
              <a:t>Lastnosti učitelja</a:t>
            </a:r>
            <a:endParaRPr lang="sl-SI" sz="1600" kern="0" dirty="0" smtClean="0">
              <a:latin typeface="+mn-lt"/>
            </a:endParaRP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sl-SI" sz="1600" kern="0" dirty="0" smtClean="0">
                <a:latin typeface="+mn-lt"/>
              </a:rPr>
              <a:t>navdušenje nad temami, ki jih predstavlja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sl-SI" sz="1600" kern="0" dirty="0" smtClean="0">
                <a:latin typeface="+mn-lt"/>
              </a:rPr>
              <a:t>zaupanje v sposobnosti dijakov, da bodo zastavljeno realizirali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sl-SI" sz="1600" b="1" kern="0" dirty="0" smtClean="0"/>
              <a:t>Nagrada</a:t>
            </a:r>
            <a:endParaRPr lang="sl-SI" sz="1600" kern="0" dirty="0" smtClean="0">
              <a:latin typeface="+mn-lt"/>
            </a:endParaRP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sl-SI" sz="1600" kern="0" dirty="0" smtClean="0">
                <a:latin typeface="+mn-lt"/>
              </a:rPr>
              <a:t>možnost nastopa pred občinstvom (ne samo razredom)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sl-SI" sz="1600" kern="0" dirty="0" smtClean="0">
                <a:latin typeface="+mn-lt"/>
              </a:rPr>
              <a:t>možnost predstavitve plakata vsem obiskovalcem knjižnice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sl-SI" sz="1600" kern="0" dirty="0" smtClean="0">
                <a:latin typeface="+mn-lt"/>
              </a:rPr>
              <a:t>ocena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sl-SI" sz="1600" kern="0" dirty="0" smtClean="0">
                <a:latin typeface="+mn-lt"/>
              </a:rPr>
              <a:t>pohvale najboljšim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sl-SI" sz="1600" kern="0" dirty="0" smtClean="0">
                <a:latin typeface="+mn-lt"/>
              </a:rPr>
              <a:t>privlačne nagrade prvim trem po izboru dveh komisij (učitelji in dijaki)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sl-SI" kern="0" dirty="0" smtClean="0">
              <a:latin typeface="+mn-lt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62" y="6027003"/>
            <a:ext cx="92155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Največja umetnost učitelja je prebuditi veselje 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ustvarjalnega izražanja in znanja.</a:t>
            </a:r>
            <a:endParaRPr kumimoji="0" lang="sl-SI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Albert Einstein</a:t>
            </a:r>
            <a:r>
              <a:rPr kumimoji="0" lang="sl-SI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sl-SI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grada vsebine 7" descr="zima-1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5572140"/>
            <a:ext cx="1524000" cy="101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C:\Users\Mojca\AppData\Local\Microsoft\Windows\Temporary Internet Files\Content.Outlook\ZU0MIO9B\c 014 (2).jpg"/>
          <p:cNvPicPr>
            <a:picLocks noChangeAspect="1" noChangeArrowheads="1"/>
          </p:cNvPicPr>
          <p:nvPr/>
        </p:nvPicPr>
        <p:blipFill>
          <a:blip r:embed="rId3" cstate="print"/>
          <a:srcRect l="4301" b="-1"/>
          <a:stretch>
            <a:fillRect/>
          </a:stretch>
        </p:blipFill>
        <p:spPr bwMode="auto">
          <a:xfrm>
            <a:off x="7286644" y="214290"/>
            <a:ext cx="158947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C:\Users\Mojca\AppData\Local\Microsoft\Windows\Temporary Internet Files\Content.Outlook\ZU0MIO9B\c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89190" flipH="1" flipV="1">
            <a:off x="408765" y="5175197"/>
            <a:ext cx="1643074" cy="123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Nadaljevalo se je …</a:t>
            </a: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57158" y="857232"/>
            <a:ext cx="7072362" cy="432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ct val="20000"/>
              </a:spcBef>
              <a:defRPr/>
            </a:pPr>
            <a:r>
              <a:rPr lang="sl-SI" sz="2400" b="1" kern="0" dirty="0" smtClean="0">
                <a:solidFill>
                  <a:srgbClr val="FF0000"/>
                </a:solidFill>
                <a:latin typeface="+mn-lt"/>
              </a:rPr>
              <a:t>2. Raziskovanje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sl-SI" sz="1600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sl-SI" sz="1600" b="1" kern="0" dirty="0" smtClean="0">
                <a:latin typeface="+mn-lt"/>
              </a:rPr>
              <a:t>Seznanitev </a:t>
            </a:r>
            <a:r>
              <a:rPr lang="sl-SI" sz="1600" kern="0" dirty="0" smtClean="0">
                <a:latin typeface="+mn-lt"/>
              </a:rPr>
              <a:t>z načinom izdelave raziskovalne naloge in njeno predstavitvijo (podana pisna in ustna navodila)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sl-SI" sz="1600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sz="1600" kern="0" dirty="0" smtClean="0">
                <a:latin typeface="+mn-lt"/>
              </a:rPr>
              <a:t>Zbiranje literature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sz="1600" kern="0" dirty="0" smtClean="0">
                <a:latin typeface="+mn-lt"/>
              </a:rPr>
              <a:t>Postavitev hipotez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sz="1600" kern="0" dirty="0" smtClean="0">
                <a:latin typeface="+mn-lt"/>
              </a:rPr>
              <a:t>Izbor metode raziskovanje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sz="1600" kern="0" dirty="0" smtClean="0">
                <a:latin typeface="+mn-lt"/>
              </a:rPr>
              <a:t>Izvedba raziskave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sz="1600" kern="0" dirty="0" smtClean="0">
                <a:latin typeface="+mn-lt"/>
              </a:rPr>
              <a:t>Analiza in razlaga rezultatov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sz="1600" kern="0" dirty="0" smtClean="0">
                <a:latin typeface="+mn-lt"/>
              </a:rPr>
              <a:t>Oblikovanje in zapis raziskovalne naloge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sz="1600" kern="0" dirty="0" smtClean="0">
                <a:latin typeface="+mn-lt"/>
              </a:rPr>
              <a:t>Izdelava plakata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sl-SI" kern="0" dirty="0" smtClean="0">
              <a:latin typeface="+mn-lt"/>
            </a:endParaRPr>
          </a:p>
        </p:txBody>
      </p:sp>
      <p:pic>
        <p:nvPicPr>
          <p:cNvPr id="9" name="Slika 8"/>
          <p:cNvPicPr/>
          <p:nvPr/>
        </p:nvPicPr>
        <p:blipFill>
          <a:blip r:embed="rId5"/>
          <a:srcRect l="27273" t="23810" r="25421" b="8148"/>
          <a:stretch>
            <a:fillRect/>
          </a:stretch>
        </p:blipFill>
        <p:spPr bwMode="auto">
          <a:xfrm>
            <a:off x="5286380" y="2714620"/>
            <a:ext cx="350046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19_10_19---Spring_web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829"/>
          <a:stretch>
            <a:fillRect/>
          </a:stretch>
        </p:blipFill>
        <p:spPr>
          <a:xfrm>
            <a:off x="6572264" y="428604"/>
            <a:ext cx="2235150" cy="132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grada vsebine 11" descr="CA418W7PCA6VUO31CAMI853OCABH9NZZCAD84OFICAESDQ69CALE5MD8CABC0U7HCAVCMUUQCA9YUJRYCABG470ZCA85BSLTCAA387U4CA1F5UUYCAYU90RBCA6R2LHUCA6CC5Z2CAE84GM9CAFEG3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20143224">
            <a:off x="349356" y="5341892"/>
            <a:ext cx="1525440" cy="114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Nadaljevalo se je …</a:t>
            </a: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28596" y="928670"/>
            <a:ext cx="7072362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ct val="20000"/>
              </a:spcBef>
              <a:defRPr/>
            </a:pPr>
            <a:r>
              <a:rPr lang="sl-SI" sz="2400" b="1" kern="0" dirty="0" smtClean="0">
                <a:solidFill>
                  <a:srgbClr val="FF0000"/>
                </a:solidFill>
                <a:latin typeface="+mn-lt"/>
              </a:rPr>
              <a:t>3. Izbor najboljših nalog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b="1" kern="0" dirty="0" smtClean="0">
                <a:latin typeface="+mn-lt"/>
              </a:rPr>
              <a:t>Postavitev kriterijev </a:t>
            </a:r>
            <a:r>
              <a:rPr lang="sl-SI" kern="0" dirty="0" smtClean="0">
                <a:latin typeface="+mn-lt"/>
              </a:rPr>
              <a:t>ocenjevanja in oblikovanje </a:t>
            </a:r>
            <a:r>
              <a:rPr lang="sl-SI" b="1" kern="0" dirty="0" smtClean="0">
                <a:solidFill>
                  <a:srgbClr val="FF0000"/>
                </a:solidFill>
                <a:latin typeface="+mn-lt"/>
              </a:rPr>
              <a:t>ocenjevalnega lista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b="1" kern="0" dirty="0" smtClean="0">
                <a:latin typeface="+mn-lt"/>
              </a:rPr>
              <a:t>Ocenjevanje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b="1" kern="0" dirty="0" smtClean="0">
                <a:latin typeface="+mn-lt"/>
              </a:rPr>
              <a:t>Izbor najboljših </a:t>
            </a:r>
            <a:r>
              <a:rPr lang="sl-SI" kern="0" dirty="0" smtClean="0">
                <a:latin typeface="+mn-lt"/>
              </a:rPr>
              <a:t>med 120. raziskovalnimi nalogami dijakov prvega, drugega in tretjega letnika v dveh krogih (7 izbranih)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b="1" kern="0" dirty="0" smtClean="0">
                <a:latin typeface="+mn-lt"/>
              </a:rPr>
              <a:t>Povabilo </a:t>
            </a:r>
            <a:r>
              <a:rPr lang="sl-SI" kern="0" dirty="0" smtClean="0">
                <a:latin typeface="+mn-lt"/>
              </a:rPr>
              <a:t>najboljšim na predstavitev naloge v obliki plakata in z uporabo računalniške projekcije na Festivalu znanosti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sl-SI" kern="0" dirty="0" smtClean="0">
              <a:latin typeface="+mn-lt"/>
            </a:endParaRPr>
          </a:p>
        </p:txBody>
      </p:sp>
      <p:pic>
        <p:nvPicPr>
          <p:cNvPr id="8" name="Slika 7"/>
          <p:cNvPicPr/>
          <p:nvPr/>
        </p:nvPicPr>
        <p:blipFill>
          <a:blip r:embed="rId4"/>
          <a:srcRect l="13782" t="41926" r="48953" b="35563"/>
          <a:stretch>
            <a:fillRect/>
          </a:stretch>
        </p:blipFill>
        <p:spPr bwMode="auto">
          <a:xfrm>
            <a:off x="3000364" y="4071942"/>
            <a:ext cx="3500462" cy="235745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19_10_19---Spring_web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829"/>
          <a:stretch>
            <a:fillRect/>
          </a:stretch>
        </p:blipFill>
        <p:spPr>
          <a:xfrm>
            <a:off x="6572264" y="428604"/>
            <a:ext cx="2235150" cy="132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grada vsebine 11" descr="CA418W7PCA6VUO31CAMI853OCABH9NZZCAD84OFICAESDQ69CALE5MD8CABC0U7HCAVCMUUQCA9YUJRYCABG470ZCA85BSLTCAA387U4CA1F5UUYCAYU90RBCA6R2LHUCA6CC5Z2CAE84GM9CAFEG3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20143224">
            <a:off x="7169853" y="5120527"/>
            <a:ext cx="1525440" cy="114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Nadaljevalo se je …</a:t>
            </a: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28596" y="928670"/>
            <a:ext cx="7072362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ct val="20000"/>
              </a:spcBef>
              <a:defRPr/>
            </a:pPr>
            <a:r>
              <a:rPr lang="sl-SI" sz="2400" b="1" kern="0" dirty="0" smtClean="0">
                <a:solidFill>
                  <a:srgbClr val="FF0000"/>
                </a:solidFill>
                <a:latin typeface="+mn-lt"/>
              </a:rPr>
              <a:t>3. Priprava na predstavitev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sl-SI" b="1" kern="0" dirty="0" smtClean="0">
                <a:latin typeface="+mn-lt"/>
              </a:rPr>
              <a:t>Organizacija Festivala znanosti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Oblikovanje vabila in plakata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Objava na spletni strani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Scenarij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Povezovalec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Kulturni program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Hostese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Računalniška podpora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Nagrade in posvetila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Izbor udeležencev festivala - poslušalcev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sl-SI" b="1" kern="0" dirty="0" smtClean="0">
                <a:latin typeface="+mn-lt"/>
              </a:rPr>
              <a:t>Izbor komisij (učitelji in dijaki)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Pregled nalog in plakatov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Priprava komentarjev in vprašanj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sl-SI" b="1" kern="0" dirty="0" smtClean="0">
                <a:latin typeface="+mn-lt"/>
              </a:rPr>
              <a:t>Priprava razstave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sl-SI" kern="0" dirty="0" smtClean="0">
              <a:latin typeface="+mn-lt"/>
            </a:endParaRPr>
          </a:p>
        </p:txBody>
      </p:sp>
      <p:pic>
        <p:nvPicPr>
          <p:cNvPr id="8" name="Slika 7"/>
          <p:cNvPicPr/>
          <p:nvPr/>
        </p:nvPicPr>
        <p:blipFill>
          <a:blip r:embed="rId4"/>
          <a:srcRect l="18192" t="21831" r="16979" b="9155"/>
          <a:stretch>
            <a:fillRect/>
          </a:stretch>
        </p:blipFill>
        <p:spPr bwMode="auto">
          <a:xfrm>
            <a:off x="5143504" y="1857364"/>
            <a:ext cx="3733800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Veliki finale …</a:t>
            </a: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28596" y="928670"/>
            <a:ext cx="707236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Potek</a:t>
            </a:r>
            <a:endParaRPr lang="sl-SI" sz="12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l-SI" b="1" dirty="0" smtClean="0"/>
              <a:t>Sprejem udeležencev </a:t>
            </a:r>
            <a:r>
              <a:rPr lang="sl-SI" dirty="0" smtClean="0"/>
              <a:t>(hostesi)</a:t>
            </a:r>
          </a:p>
          <a:p>
            <a:pPr marL="342900" lvl="0" indent="-342900">
              <a:buFont typeface="+mj-lt"/>
              <a:buAutoNum type="arabicPeriod"/>
            </a:pPr>
            <a:r>
              <a:rPr lang="sl-SI" b="1" dirty="0" smtClean="0"/>
              <a:t>Uvodna pesem</a:t>
            </a:r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r>
              <a:rPr lang="sl-SI" b="1" dirty="0" smtClean="0"/>
              <a:t>Pozdravni govor </a:t>
            </a:r>
            <a:r>
              <a:rPr lang="sl-SI" dirty="0" smtClean="0"/>
              <a:t>(mag. Mojca Orel)</a:t>
            </a:r>
          </a:p>
          <a:p>
            <a:pPr marL="342900" indent="-342900">
              <a:buFont typeface="+mj-lt"/>
              <a:buAutoNum type="arabicPeriod"/>
            </a:pPr>
            <a:r>
              <a:rPr lang="sl-SI" b="1" dirty="0" smtClean="0"/>
              <a:t>O Dnevu Zemlje</a:t>
            </a:r>
            <a:endParaRPr lang="sl-SI" dirty="0" smtClean="0"/>
          </a:p>
          <a:p>
            <a:pPr marL="342900" lvl="0" indent="-342900"/>
            <a:endParaRPr lang="sl-SI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sl-SI" kern="0" dirty="0" smtClean="0">
              <a:latin typeface="+mn-lt"/>
            </a:endParaRPr>
          </a:p>
        </p:txBody>
      </p:sp>
      <p:pic>
        <p:nvPicPr>
          <p:cNvPr id="8" name="Slika 7" descr="C:\Users\tilen\Pictures\2010-04-24 use sorta\Šolaa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14620"/>
            <a:ext cx="4071966" cy="3056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10" descr="C:\Users\tilen\Pictures\2010-04-24 use sorta\Šolaa (10)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1261" t="15000" r="4907"/>
          <a:stretch>
            <a:fillRect/>
          </a:stretch>
        </p:blipFill>
        <p:spPr bwMode="auto">
          <a:xfrm>
            <a:off x="3786182" y="0"/>
            <a:ext cx="1727119" cy="1314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Veliki finale …</a:t>
            </a: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28596" y="928670"/>
            <a:ext cx="7072362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Potek</a:t>
            </a:r>
            <a:endParaRPr lang="sl-SI" sz="1600" dirty="0" smtClean="0">
              <a:solidFill>
                <a:srgbClr val="FF0000"/>
              </a:solidFill>
            </a:endParaRPr>
          </a:p>
          <a:p>
            <a:pPr marL="342900" lvl="0" indent="-342900"/>
            <a:r>
              <a:rPr lang="sl-SI" sz="2000" b="1" dirty="0" smtClean="0">
                <a:solidFill>
                  <a:srgbClr val="FF0000"/>
                </a:solidFill>
              </a:rPr>
              <a:t>5. Predstavitve raziskovalnih nalog</a:t>
            </a:r>
            <a:endParaRPr lang="sl-SI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/>
            <a:endParaRPr lang="sl-SI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sl-SI" kern="0" dirty="0" smtClean="0">
              <a:latin typeface="+mn-lt"/>
            </a:endParaRPr>
          </a:p>
        </p:txBody>
      </p:sp>
      <p:pic>
        <p:nvPicPr>
          <p:cNvPr id="10" name="Slika 10" descr="C:\Users\tilen\Pictures\2010-04-24 use sorta\Šolaa (10)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1261" t="15000" r="4907"/>
          <a:stretch>
            <a:fillRect/>
          </a:stretch>
        </p:blipFill>
        <p:spPr bwMode="auto">
          <a:xfrm>
            <a:off x="3786182" y="0"/>
            <a:ext cx="1727119" cy="1314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Vpliv hrupa na okolje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sl-SI" sz="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Taljenje ledu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Kozmetični izdelki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Ločevanje in recikliranje odpadkov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l-SI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Ekološka ozaveščenost na naši šoli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Prehrana na šoli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Bonton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Slika 25" descr="C:\Users\tilen\Pictures\2010-04-24 use sorta\Šolaa (25)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25581" t="9677" r="30233" b="16129"/>
          <a:stretch>
            <a:fillRect/>
          </a:stretch>
        </p:blipFill>
        <p:spPr bwMode="auto">
          <a:xfrm>
            <a:off x="4500562" y="3571876"/>
            <a:ext cx="1357322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Slika 18" descr="C:\Users\tilen\Pictures\2010-04-24 use sorta\Šolaa (18)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12792" t="10492" r="7894" b="9071"/>
          <a:stretch>
            <a:fillRect/>
          </a:stretch>
        </p:blipFill>
        <p:spPr bwMode="auto">
          <a:xfrm>
            <a:off x="4357686" y="1571612"/>
            <a:ext cx="221457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Slika 24" descr="C:\Users\tilen\Pictures\2010-04-24 use sorta\Šolaa (24)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15789"/>
          <a:stretch>
            <a:fillRect/>
          </a:stretch>
        </p:blipFill>
        <p:spPr bwMode="auto">
          <a:xfrm>
            <a:off x="7715272" y="1785926"/>
            <a:ext cx="1143008" cy="101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lika 21" descr="C:\Users\tilen\Pictures\2010-04-24 use sorta\Šolaa (21)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21053"/>
          <a:stretch>
            <a:fillRect/>
          </a:stretch>
        </p:blipFill>
        <p:spPr bwMode="auto">
          <a:xfrm>
            <a:off x="6572264" y="4786322"/>
            <a:ext cx="1071570" cy="102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Slika 17" descr="C:\Users\tilen\Pictures\2010-04-24 use sorta\Šolaa (17).JP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 l="22842"/>
          <a:stretch>
            <a:fillRect/>
          </a:stretch>
        </p:blipFill>
        <p:spPr bwMode="auto">
          <a:xfrm>
            <a:off x="7215206" y="3071810"/>
            <a:ext cx="1447797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/>
          <a:srcRect l="13723" t="29577" r="49059" b="8099"/>
          <a:stretch>
            <a:fillRect/>
          </a:stretch>
        </p:blipFill>
        <p:spPr bwMode="auto">
          <a:xfrm>
            <a:off x="2285984" y="571480"/>
            <a:ext cx="4714908" cy="5072098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Veliki finale …</a:t>
            </a: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00034" y="928670"/>
            <a:ext cx="7072362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Potek</a:t>
            </a:r>
            <a:endParaRPr lang="sl-SI" sz="12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sl-SI" b="1" dirty="0" smtClean="0"/>
              <a:t>Osrednja pesem</a:t>
            </a:r>
            <a:endParaRPr lang="sl-SI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sl-SI" b="1" dirty="0" smtClean="0"/>
              <a:t>Podelitev nagrad </a:t>
            </a:r>
            <a:r>
              <a:rPr lang="sl-SI" dirty="0" smtClean="0"/>
              <a:t>(ravnateljica Gimnazije Moste Nika Gams)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sl-SI" b="1" dirty="0" smtClean="0"/>
              <a:t>Povabilo na ogled na plakatov v šolski </a:t>
            </a:r>
            <a:r>
              <a:rPr lang="sl-SI" b="1" dirty="0" err="1" smtClean="0"/>
              <a:t>knjižnjici</a:t>
            </a:r>
            <a:endParaRPr lang="sl-SI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sl-SI" b="1" dirty="0" smtClean="0"/>
              <a:t>Zaključna pesem</a:t>
            </a:r>
            <a:endParaRPr lang="sl-SI" dirty="0" smtClean="0"/>
          </a:p>
          <a:p>
            <a:pPr marL="342900" lvl="0" indent="-342900">
              <a:buFont typeface="+mj-lt"/>
              <a:buAutoNum type="arabicPeriod" startAt="6"/>
            </a:pPr>
            <a:endParaRPr lang="sl-SI" dirty="0" smtClean="0"/>
          </a:p>
          <a:p>
            <a:pPr marL="342900" lvl="0" indent="-342900"/>
            <a:endParaRPr lang="sl-SI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l-SI" b="1" kern="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sl-SI" kern="0" dirty="0" smtClean="0">
              <a:latin typeface="+mn-lt"/>
            </a:endParaRPr>
          </a:p>
        </p:txBody>
      </p:sp>
      <p:pic>
        <p:nvPicPr>
          <p:cNvPr id="10" name="Slika 10" descr="C:\Users\tilen\Pictures\2010-04-24 use sorta\Šolaa (10)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1261" t="15000" r="4907"/>
          <a:stretch>
            <a:fillRect/>
          </a:stretch>
        </p:blipFill>
        <p:spPr bwMode="auto">
          <a:xfrm>
            <a:off x="3786182" y="0"/>
            <a:ext cx="1727119" cy="1314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4" descr="C:\Users\tilen\Pictures\2010-04-24 use sorta\Šolaa (4).JPG"/>
          <p:cNvPicPr>
            <a:picLocks noChangeAspect="1" noChangeArrowheads="1"/>
          </p:cNvPicPr>
          <p:nvPr/>
        </p:nvPicPr>
        <p:blipFill>
          <a:blip r:embed="rId3">
            <a:lum bright="30000" contrast="40000"/>
          </a:blip>
          <a:srcRect/>
          <a:stretch>
            <a:fillRect/>
          </a:stretch>
        </p:blipFill>
        <p:spPr bwMode="auto">
          <a:xfrm>
            <a:off x="2357422" y="3143248"/>
            <a:ext cx="3214710" cy="2413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" descr="C:\Users\tilen\Pictures\2010-04-24 use sorta\Šolaa (1)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5424" t="2930" r="50587" b="3320"/>
          <a:stretch>
            <a:fillRect/>
          </a:stretch>
        </p:blipFill>
        <p:spPr bwMode="auto">
          <a:xfrm>
            <a:off x="428596" y="2857496"/>
            <a:ext cx="142876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2" descr="C:\Users\tilen\Pictures\2010-04-24 use sorta\Šolaa (2).JPG"/>
          <p:cNvPicPr>
            <a:picLocks noChangeAspect="1" noChangeArrowheads="1"/>
          </p:cNvPicPr>
          <p:nvPr/>
        </p:nvPicPr>
        <p:blipFill>
          <a:blip r:embed="rId5"/>
          <a:srcRect l="14778" t="11719" r="14542" b="6249"/>
          <a:stretch>
            <a:fillRect/>
          </a:stretch>
        </p:blipFill>
        <p:spPr bwMode="auto">
          <a:xfrm>
            <a:off x="6072198" y="2857496"/>
            <a:ext cx="2857520" cy="2545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sz="4000" smtClean="0"/>
              <a:t>GIMNAZIJA MOSTE</a:t>
            </a:r>
            <a:endParaRPr lang="en-US" sz="400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eaLnBrk="1" hangingPunct="1"/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eaLnBrk="1" hangingPunct="1"/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eaLnBrk="1" hangingPunct="1"/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eaLnBrk="1" hangingPunct="1"/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eaLnBrk="1" hangingPunct="1"/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eaLnBrk="1" hangingPunct="1"/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eaLnBrk="1" hangingPunct="1"/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algn="ctr" eaLnBrk="1" hangingPunct="1">
              <a:buFontTx/>
              <a:buNone/>
            </a:pPr>
            <a:endParaRPr lang="sl-SI" sz="1800" smtClean="0">
              <a:latin typeface="Verdana" pitchFamily="34" charset="0"/>
              <a:sym typeface="Lucida Sans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1800" smtClean="0">
                <a:latin typeface="Verdana" pitchFamily="34" charset="0"/>
                <a:sym typeface="Lucida Sans" pitchFamily="34" charset="0"/>
              </a:rPr>
              <a:t>Spletni naslov</a:t>
            </a:r>
            <a:r>
              <a:rPr lang="sl-SI" sz="1800" smtClean="0">
                <a:latin typeface="Verdana" pitchFamily="34" charset="0"/>
                <a:sym typeface="Lucida Sans" pitchFamily="34" charset="0"/>
              </a:rPr>
              <a:t>:</a:t>
            </a:r>
            <a:endParaRPr lang="en-US" sz="1800" smtClean="0">
              <a:latin typeface="Verdana" pitchFamily="34" charset="0"/>
              <a:sym typeface="Lucida Sans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800" smtClean="0">
                <a:latin typeface="Verdana" pitchFamily="34" charset="0"/>
                <a:sym typeface="Lucida Sans" pitchFamily="34" charset="0"/>
              </a:rPr>
              <a:t>http://www.gimoste.si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5" descr="gimnazij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357718" cy="3268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 smtClean="0">
                <a:solidFill>
                  <a:srgbClr val="FF0000"/>
                </a:solidFill>
              </a:rPr>
              <a:t>Tehtanje …</a:t>
            </a:r>
            <a:br>
              <a:rPr lang="sl-SI" dirty="0" smtClean="0">
                <a:solidFill>
                  <a:srgbClr val="FF0000"/>
                </a:solidFill>
              </a:rPr>
            </a:b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Dobro</a:t>
            </a:r>
          </a:p>
          <a:p>
            <a:pPr lvl="0"/>
            <a:r>
              <a:rPr lang="sl-SI" sz="2000" dirty="0" smtClean="0"/>
              <a:t>pripravljenost za sodelovanje</a:t>
            </a:r>
          </a:p>
          <a:p>
            <a:r>
              <a:rPr lang="sl-SI" sz="2000" dirty="0" smtClean="0"/>
              <a:t>samozavestni in suvereni nastopi ter zagovori</a:t>
            </a:r>
          </a:p>
          <a:p>
            <a:r>
              <a:rPr lang="sl-SI" sz="2000" dirty="0" smtClean="0"/>
              <a:t>raznolikost tem</a:t>
            </a:r>
          </a:p>
          <a:p>
            <a:pPr lvl="0"/>
            <a:r>
              <a:rPr lang="sl-SI" sz="2000" dirty="0" smtClean="0"/>
              <a:t>estetsko izdelane raziskovalne naloge in računalniška projekcija</a:t>
            </a:r>
          </a:p>
          <a:p>
            <a:endParaRPr lang="sl-SI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42875"/>
            <a:ext cx="18129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 smtClean="0">
                <a:solidFill>
                  <a:srgbClr val="FF0000"/>
                </a:solidFill>
              </a:rPr>
              <a:t>Tehtanje …</a:t>
            </a:r>
            <a:br>
              <a:rPr lang="sl-SI" dirty="0" smtClean="0">
                <a:solidFill>
                  <a:srgbClr val="FF0000"/>
                </a:solidFill>
              </a:rPr>
            </a:b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133850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Predlogi za izboljšanje</a:t>
            </a:r>
          </a:p>
          <a:p>
            <a:pPr lvl="0"/>
            <a:r>
              <a:rPr lang="sl-SI" sz="1800" dirty="0" smtClean="0"/>
              <a:t>Raziskovalne naloge</a:t>
            </a:r>
          </a:p>
          <a:p>
            <a:pPr lvl="1"/>
            <a:r>
              <a:rPr lang="sl-SI" sz="1400" dirty="0" smtClean="0"/>
              <a:t>preveč hipotez </a:t>
            </a:r>
          </a:p>
          <a:p>
            <a:pPr lvl="1"/>
            <a:r>
              <a:rPr lang="sl-SI" sz="1400" dirty="0" smtClean="0"/>
              <a:t>anketne vprašalnike zastaviti na zastavljene hipoteze</a:t>
            </a:r>
          </a:p>
          <a:p>
            <a:pPr lvl="1"/>
            <a:r>
              <a:rPr lang="sl-SI" sz="1400" dirty="0" smtClean="0"/>
              <a:t>uporaba raznolikih instrumentov</a:t>
            </a:r>
          </a:p>
          <a:p>
            <a:pPr lvl="1"/>
            <a:r>
              <a:rPr lang="sl-SI" sz="1400" dirty="0" smtClean="0"/>
              <a:t>večja natančnost pri navajanju literature in uporaba različnih virov</a:t>
            </a:r>
          </a:p>
          <a:p>
            <a:pPr lvl="0"/>
            <a:r>
              <a:rPr lang="sl-SI" sz="1800" dirty="0" smtClean="0"/>
              <a:t>Predstavitve</a:t>
            </a:r>
          </a:p>
          <a:p>
            <a:pPr lvl="1"/>
            <a:r>
              <a:rPr lang="sl-SI" sz="1400" dirty="0" smtClean="0"/>
              <a:t>preveč besedila – samo ključne točke</a:t>
            </a:r>
          </a:p>
          <a:p>
            <a:pPr lvl="1"/>
            <a:r>
              <a:rPr lang="sl-SI" sz="1400" dirty="0" smtClean="0"/>
              <a:t>spontano govorjenje</a:t>
            </a:r>
          </a:p>
          <a:p>
            <a:pPr lvl="0"/>
            <a:r>
              <a:rPr lang="sl-SI" sz="1800" dirty="0" smtClean="0"/>
              <a:t>Plakati</a:t>
            </a:r>
          </a:p>
          <a:p>
            <a:pPr lvl="1"/>
            <a:r>
              <a:rPr lang="sl-SI" sz="1400" dirty="0" smtClean="0"/>
              <a:t>preveč besedila</a:t>
            </a:r>
          </a:p>
          <a:p>
            <a:pPr lvl="1"/>
            <a:r>
              <a:rPr lang="sl-SI" sz="1400" dirty="0" smtClean="0"/>
              <a:t>premalo poudarjeno bistvo</a:t>
            </a:r>
          </a:p>
          <a:p>
            <a:pPr lvl="1"/>
            <a:r>
              <a:rPr lang="sl-SI" sz="1400" dirty="0" smtClean="0"/>
              <a:t>preglednost</a:t>
            </a:r>
          </a:p>
          <a:p>
            <a:endParaRPr lang="sl-SI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42875"/>
            <a:ext cx="18129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 smtClean="0">
                <a:solidFill>
                  <a:srgbClr val="FF0000"/>
                </a:solidFill>
              </a:rPr>
              <a:t>In naši načrti …</a:t>
            </a:r>
            <a:br>
              <a:rPr lang="sl-SI" dirty="0" smtClean="0">
                <a:solidFill>
                  <a:srgbClr val="FF0000"/>
                </a:solidFill>
              </a:rPr>
            </a:br>
            <a:endParaRPr lang="sl-SI" dirty="0"/>
          </a:p>
        </p:txBody>
      </p:sp>
      <p:pic>
        <p:nvPicPr>
          <p:cNvPr id="4" name="Ograda vsebine 3" descr="borabora0dp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428736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Ograda vsebine 17" descr="CAYCJBXQCA1HE7WECAMWZ1K7CA4JZV4JCA0CO705CABRJNLSCALRDEBJCA5CDSMWCAHP171ICASGZBVCCAK0V70JCAGEB15KCA018SNECAZWGAXJCAMM1WJ5CAC7BB90CASI3M5NCA65JAW4CAOTG5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20065634">
            <a:off x="409139" y="4305158"/>
            <a:ext cx="2053184" cy="1368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ummer_005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000504"/>
            <a:ext cx="3292761" cy="2022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CA5B47E5CARO68IICALPQZ3CCATMUD7ECARER1G4CAN6C583CA29UDC9CAK1G23SCAYA64V5CAI60BEFCAR39I9ACAJAWQN6CAXN2QC8CAJ4AI5MCALPPZSPCA2KSFILCAXW2IFTCA9ALY9ICAES68Z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500174"/>
            <a:ext cx="1623269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CAO1VHJUCADWHKPUCAWWV5YUCA42LW2DCAA702MICAZRNZD6CA335VY0CAF4SH1BCAGRM1H8CAM33HGJCA5OW7BMCA9VLXKNCA5L0NXSCA6LB833CAALX33LCAFNK8D4CAOF73PXCA44KTJ9CARK7EQ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571480"/>
            <a:ext cx="2311936" cy="1741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CAS6C6CBCAOO7CNKCA3Y38IBCASB5JG3CAHEUUODCANS1V7PCA4PT5IOCANH0BOPCAIRPZEBCA57L196CAHN1E5OCALQWLQVCAW9QO2XCACK7U9NCATPY49QCAF41EDPCAPRJG1LCAZXZMQ5CA95SHX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1928802"/>
            <a:ext cx="200026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smtClean="0"/>
              <a:t>TIM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229600" cy="4133850"/>
          </a:xfrm>
        </p:spPr>
        <p:txBody>
          <a:bodyPr/>
          <a:lstStyle/>
          <a:p>
            <a:pPr algn="r" eaLnBrk="1" hangingPunct="1">
              <a:buFontTx/>
              <a:buNone/>
            </a:pPr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algn="r" eaLnBrk="1" hangingPunct="1">
              <a:buFontTx/>
              <a:buNone/>
            </a:pPr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algn="ctr" eaLnBrk="1" hangingPunct="1">
              <a:buFontTx/>
              <a:buNone/>
            </a:pPr>
            <a:r>
              <a:rPr lang="sl-SI" sz="2000" smtClean="0">
                <a:latin typeface="Verdana" pitchFamily="34" charset="0"/>
                <a:sym typeface="Lucida Sans" pitchFamily="34" charset="0"/>
              </a:rPr>
              <a:t>BIOLOGIJA                                                  KEMIJA 					</a:t>
            </a:r>
          </a:p>
          <a:p>
            <a:pPr eaLnBrk="1" hangingPunct="1"/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eaLnBrk="1" hangingPunct="1"/>
            <a:endParaRPr lang="sl-SI" sz="2000" smtClean="0">
              <a:latin typeface="Verdana" pitchFamily="34" charset="0"/>
              <a:sym typeface="Lucida Sans" pitchFamily="34" charset="0"/>
            </a:endParaRPr>
          </a:p>
          <a:p>
            <a:pPr eaLnBrk="1" hangingPunct="1"/>
            <a:endParaRPr lang="en-US" smtClean="0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3564731" y="2507457"/>
            <a:ext cx="125571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C:\Documents and Settings\Mojca\My Documents\1. Mojcino delo\1. Šola\1. Pouk\4. Gradiva\na spletnih straneh\gradivabtc\kroz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786063"/>
            <a:ext cx="2857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Slika 6" descr="C:\Users\Alenka\Pictures\Microsoftov organizator izrezkov\j033256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000375"/>
            <a:ext cx="17748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aven puščični konektor 8"/>
          <p:cNvCxnSpPr/>
          <p:nvPr/>
        </p:nvCxnSpPr>
        <p:spPr>
          <a:xfrm>
            <a:off x="3286125" y="2643188"/>
            <a:ext cx="20002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Raven puščični konektor 11"/>
          <p:cNvCxnSpPr/>
          <p:nvPr/>
        </p:nvCxnSpPr>
        <p:spPr>
          <a:xfrm rot="10800000">
            <a:off x="3214688" y="4286250"/>
            <a:ext cx="20002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Mojca\AppData\Local\Microsoft\Windows\Temporary Internet Files\Content.IE5\AMMD9HQV\MP90031398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00570"/>
            <a:ext cx="2143108" cy="2179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857232"/>
            <a:ext cx="9144000" cy="6492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Spodbujanje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ustvarjalnosti in raziskovanja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 možnosti,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 nam jih da za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ocenjevanje znanja</a:t>
            </a:r>
            <a:r>
              <a:rPr kumimoji="0" lang="sl-SI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l-SI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l-SI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Slika 19" descr="C:\Users\Alenka\AppData\Local\Microsoft\Windows\Temporary Internet Files\Content.IE5\9I8C2WNT\MCj0436920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857760"/>
            <a:ext cx="1785918" cy="175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428604"/>
            <a:ext cx="9144000" cy="6492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Spodbujanje ustvarjalnosti in raziskovanja </a:t>
            </a:r>
            <a:br>
              <a:rPr kumimoji="0" lang="sl-SI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l-SI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 možnosti, ki nam jih da za ocenjevanje znanja</a:t>
            </a: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l-SI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428728" y="2214554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 smtClean="0"/>
              <a:t>FESTIVAL ZNANOSTI </a:t>
            </a:r>
          </a:p>
          <a:p>
            <a:pPr algn="ctr"/>
            <a:r>
              <a:rPr lang="sl-SI" sz="4400" b="1" dirty="0" smtClean="0"/>
              <a:t>na Gimnaziji Moste</a:t>
            </a:r>
            <a:endParaRPr lang="sl-SI" sz="4400" b="1" dirty="0"/>
          </a:p>
        </p:txBody>
      </p:sp>
      <p:pic>
        <p:nvPicPr>
          <p:cNvPr id="6147" name="Picture 3" descr="C:\Users\Mojca\AppData\Local\Microsoft\Windows\Temporary Internet Files\Content.IE5\QKZ78Q3Y\MC90021669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929066"/>
            <a:ext cx="1513332" cy="1820570"/>
          </a:xfrm>
          <a:prstGeom prst="rect">
            <a:avLst/>
          </a:prstGeom>
          <a:noFill/>
        </p:spPr>
      </p:pic>
      <p:pic>
        <p:nvPicPr>
          <p:cNvPr id="6149" name="Picture 5" descr="C:\Users\Mojca\AppData\Local\Microsoft\Windows\Temporary Internet Files\Content.IE5\AMMD9HQV\MC90018599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000372"/>
            <a:ext cx="1777594" cy="1826971"/>
          </a:xfrm>
          <a:prstGeom prst="rect">
            <a:avLst/>
          </a:prstGeom>
          <a:noFill/>
        </p:spPr>
      </p:pic>
      <p:pic>
        <p:nvPicPr>
          <p:cNvPr id="6150" name="Picture 6" descr="C:\Users\Mojca\AppData\Local\Microsoft\Windows\Temporary Internet Files\Content.IE5\QKZ78Q3Y\MC90029259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1757477" cy="1791310"/>
          </a:xfrm>
          <a:prstGeom prst="rect">
            <a:avLst/>
          </a:prstGeom>
          <a:noFill/>
        </p:spPr>
      </p:pic>
      <p:pic>
        <p:nvPicPr>
          <p:cNvPr id="6154" name="Picture 10" descr="C:\Users\Mojca\AppData\Local\Microsoft\Windows\Temporary Internet Files\Content.IE5\UUW2IG0G\MC90008288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357694"/>
            <a:ext cx="1418234" cy="1794967"/>
          </a:xfrm>
          <a:prstGeom prst="rect">
            <a:avLst/>
          </a:prstGeom>
          <a:noFill/>
        </p:spPr>
      </p:pic>
      <p:pic>
        <p:nvPicPr>
          <p:cNvPr id="6158" name="Picture 14" descr="C:\Users\Mojca\AppData\Local\Microsoft\Windows\Temporary Internet Files\Content.IE5\8RT3019G\MC90035368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786322"/>
            <a:ext cx="2301723" cy="18898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5aec86ec4ed2d004005e6862903ef8c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3714776" cy="2476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49586_20590_FestivalJazz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66"/>
            <a:ext cx="4251331" cy="2971804"/>
          </a:xfrm>
          <a:prstGeom prst="rect">
            <a:avLst/>
          </a:prstGeom>
        </p:spPr>
      </p:pic>
      <p:pic>
        <p:nvPicPr>
          <p:cNvPr id="6" name="Ograda vsebine 3" descr="CA0GK760CA4OFGAZCA5MGL2RCAKK62KYCA7DR4EVCAK0DIG2CA0V50KXCA41ISP4CAZ8S7D2CAFSGNJICAMZMGJ9CAK89LY6CABGRHGVCABSBRYPCARTQR6MCAGSO882CA61J45PCAJHNVHECAAG60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72066" y="3643314"/>
            <a:ext cx="1720658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CA2W06NECA069K33CAJM3YS4CA16TWUSCA5JHGRWCA2J7QJBCA0HOA0WCA1O8UK4CA50O5RKCA1IOFQOCA9D2N2NCASF8562CAUBRSPBCAHLIX8MCAVVPM1SCA4BGF0SCA3C9YOUCAB8R1VTCAN9L7W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3714752"/>
            <a:ext cx="1524002" cy="762001"/>
          </a:xfrm>
          <a:prstGeom prst="rect">
            <a:avLst/>
          </a:prstGeom>
        </p:spPr>
      </p:pic>
      <p:pic>
        <p:nvPicPr>
          <p:cNvPr id="8" name="Ograda vsebine 5" descr="CA0R4IUWCAR7044ACAJ5XGZ2CAL9OBMTCANDREY4CAR4ZAKQCAM3JF3CCAGFCZDRCAK4UCNNCAIF96E7CAX7DKNNCAY9QHJXCAL9ETBYCA1DRQEGCA5F817XCA1WURHTCAPDDKZ9CAUWZIY4CA6P7UY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71802" y="4714884"/>
            <a:ext cx="1143008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grada vsebine 5" descr="CA6IHW8SCAGWNLGNCAKZ22QKCA11WTVDCAMP9HWRCAIEUMAPCA58BT0ICA1NSPM6CAGHEZ1ECALY5ZS5CAVAR6Q6CAELUYXECAE98NBXCANS5V89CA7CYPGVCAO6XPJXCA2MUHR3CA31D475CAET9VS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072330" y="5072074"/>
            <a:ext cx="1314450" cy="828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grada vsebine 12" descr="CA39C9QFCACNZESWCAL3PRF2CASLUWRSCAJ3L361CA6HUHP7CAMEHNLKCAG3DPSZCAHV3E1LCAZQL0XRCAVIY3YBCAD4DZGMCAJ92680CAAPVMFMCAAWEA64CA4ZZ5IUCALT4J3VCA8VQWNJCATWXCK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286380" y="4929198"/>
            <a:ext cx="1257300" cy="93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grada vsebine 3" descr="CAB9GF3QCAWWK48YCABIRHTSCA4Q0T4NCA4JXOURCAMS3CN0CA0D3PRACAXQSA6WCAPY27JRCAJOCMPHCA0ZV7Y1CAM0E84PCAGLLGK2CAF1X2LCCAN695SHCAE4OI1XCA75G95QCA3FS420CAFX87FU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57158" y="4714884"/>
            <a:ext cx="1428760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grada vsebine 19" descr="CAVTJ5I5CAXTQZEICAV6O6CSCA4O991GCA9R27ICCAQ5633XCAXD5GJWCAEDD5F0CAYJENLYCAE3TISQCAXFF11SCAEB3LBMCAT74NF3CACFLGHXCAGWGMT9CAD3XBL8CAT2S37MCA9EVDU7CAH3WBM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286644" y="3643314"/>
            <a:ext cx="904875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 descr="CAECXDDHCAXZQCAMCAL60OF1CAADP23QCA99CVT6CA5SHNCXCAJU7GPQCAPZN7S5CAWPFNSQCAHYMMI7CAX1YV4GCA03M8BRCA35CR9XCAT2LLNGCAZKEHK1CA29D76FCAQ6Z9RSCA12QHNGCA1272S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0232" y="4714884"/>
            <a:ext cx="866775" cy="1047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grada vsebine 7" descr="CAWLPC59CAQHGL3QCAGYPLGRCADQ0TQJCAVHMR9ZCALD7ZHOCAKO8FX3CASTMCZUCAHSNLPFCAREWLU9CA2ABV9ACAS7YHQ1CA431I9VCAY2NY3DCA5RCN7ZCAEHKY7ACAU3G4K2CAV9CMIQCATK8L8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3643314"/>
            <a:ext cx="231274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Slika 14" descr="CAJBGEHWCAJQBNNZCAQ6EQZBCA9Q5HY5CAJXT4DTCAOH5EOXCA4DJNKFCAKHCCWECANHDRZGCAE50N1OCALO16K9CAZWPM1DCAO77Y15CAY5HPAQCA0TIQ1SCAMAZ56UCAQB03U3CA6JRHVACAHFWAW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57166"/>
            <a:ext cx="1908275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Slika 16" descr="CAJ5IJZFCAWO0OOZCARUFQPVCA988OVGCATQJSJLCAYG21O5CAZRM5HGCAJYYEYICA63P42TCA33DXS0CAYZ0B70CACDU029CARFT3TOCA0MOQEHCAS01RUTCA8M6UGJCA8X07AKCAO4U2LCCAT6LW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500174"/>
            <a:ext cx="183174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Slika 17" descr="spirit-festival(1)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714488"/>
            <a:ext cx="2338835" cy="2500314"/>
          </a:xfrm>
          <a:prstGeom prst="rect">
            <a:avLst/>
          </a:prstGeom>
        </p:spPr>
      </p:pic>
      <p:pic>
        <p:nvPicPr>
          <p:cNvPr id="19" name="Slika 18" descr="CA418W7PCA6VUO31CAMI853OCABH9NZZCAD84OFICAESDQ69CALE5MD8CABC0U7HCAVCMUUQCA9YUJRYCABG470ZCA85BSLTCAA387U4CA1F5UUYCAYU90RBCA6R2LHUCA6CC5Z2CAE84GM9CAFEG3U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4429132"/>
            <a:ext cx="1516236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Slika 20" descr="CAV54E6BCAFYPFQ9CAG3CSAECAFGVZOYCA4J32DSCABKLA73CA1R1LS4CAWHTOL5CAUDOED0CASKVR9OCAWRLY5OCAKC0PU0CAH2H38ICAPHNQ2CCASL7RVLCAO97CPECACPVAXJCA7Q5QV7CA2K0W1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1500174"/>
            <a:ext cx="2095515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Slika 7" descr="CAQVW5X0CARVK6E9CA2LC8WVCA65YAC0CAZY126CCAXRZO2JCAUA08M3CAV5F8RCCA7EYOU1CA4RC497CA8O54QHCAA4HJKZCA64J28ZCA1ZIZKKCA1SB3BXCAV8KXC1CAQ6RTPDCAZCGI94CAX6WZB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4714884"/>
            <a:ext cx="1285884" cy="171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/>
          <p:nvPr/>
        </p:nvPicPr>
        <p:blipFill>
          <a:blip r:embed="rId2"/>
          <a:srcRect l="16135" t="20775" r="50496" b="8099"/>
          <a:stretch>
            <a:fillRect/>
          </a:stretch>
        </p:blipFill>
        <p:spPr bwMode="auto">
          <a:xfrm>
            <a:off x="2500298" y="714356"/>
            <a:ext cx="4286280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evihta_kompozit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571612"/>
            <a:ext cx="6905652" cy="460376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142976" y="92867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Vse skupaj se je začelo …</a:t>
            </a: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 descr="CAR1M0HGCA26IJ36CASIIIWBCAPI7FNACAEQRSXWCAE5YOXCCAMLHRCLCAUWAD44CAFSPRPACACY6C8ICAEHCT02CAS6BM5ZCA8H7FZACAU3ZSLOCAFDDAH4CATG39YHCAQRLNEHCA0YX502CAH9C8S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357430"/>
            <a:ext cx="2324113" cy="240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609</Words>
  <Application>Microsoft Office PowerPoint</Application>
  <PresentationFormat>Diaprojekcija na zaslonu (4:3)</PresentationFormat>
  <Paragraphs>169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predloga_prosojnice_v15</vt:lpstr>
      <vt:lpstr>Spodbujanje ustvarjalnosti in raziskovanja  ter možnosti, ki nam jih da za ocenjevanje znanja </vt:lpstr>
      <vt:lpstr>GIMNAZIJA MOSTE</vt:lpstr>
      <vt:lpstr>TIM</vt:lpstr>
      <vt:lpstr>Diapozitiv 4</vt:lpstr>
      <vt:lpstr>Diapozitiv 5</vt:lpstr>
      <vt:lpstr>Diapozitiv 6</vt:lpstr>
      <vt:lpstr>Diapozitiv 7</vt:lpstr>
      <vt:lpstr>Diapozitiv 8</vt:lpstr>
      <vt:lpstr>Diapozitiv 9</vt:lpstr>
      <vt:lpstr>Namen</vt:lpstr>
      <vt:lpstr>Cilji</vt:lpstr>
      <vt:lpstr>Nadaljevalo se je …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Tehtanje … </vt:lpstr>
      <vt:lpstr>Tehtanje … </vt:lpstr>
      <vt:lpstr>In naši načrti … </vt:lpstr>
    </vt:vector>
  </TitlesOfParts>
  <Company>Zavod RS za šolstvo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Mojca</cp:lastModifiedBy>
  <cp:revision>66</cp:revision>
  <dcterms:created xsi:type="dcterms:W3CDTF">2004-04-23T10:18:28Z</dcterms:created>
  <dcterms:modified xsi:type="dcterms:W3CDTF">2010-07-01T09:15:00Z</dcterms:modified>
</cp:coreProperties>
</file>